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468" r:id="rId2"/>
    <p:sldId id="1464" r:id="rId3"/>
    <p:sldId id="1442" r:id="rId4"/>
    <p:sldId id="1465" r:id="rId5"/>
    <p:sldId id="1497" r:id="rId6"/>
    <p:sldId id="1496" r:id="rId7"/>
    <p:sldId id="1466" r:id="rId8"/>
    <p:sldId id="1507" r:id="rId9"/>
    <p:sldId id="1495" r:id="rId10"/>
    <p:sldId id="1482" r:id="rId11"/>
    <p:sldId id="1488" r:id="rId12"/>
    <p:sldId id="1486" r:id="rId13"/>
    <p:sldId id="1483" r:id="rId14"/>
    <p:sldId id="1484" r:id="rId15"/>
    <p:sldId id="1485" r:id="rId16"/>
    <p:sldId id="1467" r:id="rId17"/>
    <p:sldId id="1487" r:id="rId18"/>
    <p:sldId id="1476" r:id="rId19"/>
    <p:sldId id="1498" r:id="rId20"/>
    <p:sldId id="1474" r:id="rId21"/>
    <p:sldId id="1469" r:id="rId22"/>
    <p:sldId id="1470" r:id="rId23"/>
    <p:sldId id="1472" r:id="rId24"/>
    <p:sldId id="1471" r:id="rId25"/>
    <p:sldId id="1500" r:id="rId26"/>
    <p:sldId id="1501" r:id="rId27"/>
    <p:sldId id="1502" r:id="rId28"/>
    <p:sldId id="1503" r:id="rId29"/>
    <p:sldId id="1504" r:id="rId30"/>
    <p:sldId id="1505" r:id="rId31"/>
    <p:sldId id="1506" r:id="rId32"/>
    <p:sldId id="1489" r:id="rId33"/>
    <p:sldId id="1491" r:id="rId34"/>
    <p:sldId id="1490" r:id="rId35"/>
    <p:sldId id="1492" r:id="rId36"/>
    <p:sldId id="1493" r:id="rId37"/>
    <p:sldId id="1494" r:id="rId38"/>
    <p:sldId id="1473" r:id="rId3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0E24BD-5646-4EBF-BA12-458B6CDE6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47CA60E-6553-41DD-ADF8-6D57D6286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D359587-4659-4572-B92B-8B198A505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1D16AD5-0C4E-495A-87A1-50250B8D3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8A52ED-3456-45EA-B207-EE2774ADF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65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D44965-E18D-4074-9E0E-39AA4E00D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C73DF44-B6C5-4D8D-8786-CF152A7DE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4A3A59-851F-4B8E-9B4D-B94AD09E4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D6F5DA9-9BD0-4277-A341-1296CD136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45BBD9-0183-4CAD-AC36-3DD129594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01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D2FBE0E-7340-4D26-BE59-0CC49E505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FF0DE9E-9DAE-4669-89A1-8E6668E4D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29D438-6EE8-425A-93CE-9863014CA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C2FFB7-775C-4D98-9424-1EFB920B6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7D0713-D9D1-4E4C-9FE0-E1744B91A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4584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燈片編號"/>
          <p:cNvSpPr txBox="1">
            <a:spLocks noGrp="1"/>
          </p:cNvSpPr>
          <p:nvPr>
            <p:ph type="sldNum" sz="quarter" idx="10"/>
          </p:nvPr>
        </p:nvSpPr>
        <p:spPr>
          <a:xfrm>
            <a:off x="-265113" y="0"/>
            <a:ext cx="266701" cy="2587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mtClean="0">
                <a:solidFill>
                  <a:srgbClr val="888888"/>
                </a:solidFill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7591440-598C-41FB-A43E-823F08ED0819}" type="slidenum">
              <a:rPr lang="zh-TW" altLang="zh-TW"/>
              <a:pPr>
                <a:defRPr/>
              </a:pPr>
              <a:t>‹#›</a:t>
            </a:fld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1955628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97B439-1097-4B55-A81A-9F7E2DB7F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F23815-73E9-4D41-B418-699F16829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7EB3C8F-6393-4D1C-9ABE-2EA8FFC8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B75CBE0-E3CF-404F-A43A-29404033F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5D5D9B9-C5AE-4787-85BE-4086B1A4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206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9135FD-8A55-4DD1-BEDC-4B6A9DBBE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F975B58-61CB-41CF-B672-AE0D5EDF4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E5F9036-7A90-4E1C-BBB1-85FF1C918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425953A-4C4D-4DF6-830C-6F349A0E4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3D39F25-A8A5-4B5D-9B9A-0E89F0C4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96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13AD97-0B73-4128-B36F-DE6ADC2CA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9A18C2-1144-4BDF-9F5C-12B71DF349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1783A09-5C55-43C2-980E-6B715535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B647F0C-D3EE-4514-B8E7-AE2A6A30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B251602-60DF-4961-BFAF-3E02AD2E0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F6FB0B0-BA47-431E-A2F0-827F66B1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165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B3EE43-FFDE-40FF-946E-513934870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89E3B81-CC25-4C4C-BB8A-16F68AA635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26825A0-B9D1-4178-B79E-693E8506C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A30C3BC-37ED-465F-908C-FC58ADDC5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466B52C-22ED-4CE3-8899-190D1878E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2848814-34F6-4FA3-B40A-085AB126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2B0E0F3-15FB-45F5-A2C8-11F4DB896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DCD8779-6943-437B-9E31-D41141EF5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585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D36B9E-ADDC-4684-A3CC-DFAA54527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4668224-6B8F-44FC-A9E2-EA2CD1CC8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E7ED265-0DEE-41B2-9280-C9E544D5E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7C8786E-38AA-4A2F-B660-A8DE09C56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100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B21DE36-5D2F-45CC-BD27-9513C8518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41013A8-18AA-47D7-93FC-5DCE337CF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69A6F1-C4AA-4444-A1C7-9980CDCB7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864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212B3C-376F-4919-8929-1D2FAF30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149338-7A44-4F26-9156-99A7CD3E2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6AE9C19-5C16-43C0-9CD8-0F1E7C679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33FFB6F-CDB7-4E63-9603-1F2132FD7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75E918B-89F3-48A7-B7F9-AF7A42F3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60C4C5-B687-4FEF-B13E-AE1E8D5F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22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17BF66-B54E-47A3-829A-13A60C9AA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EAA4092-2015-4908-B7B0-D00F8ED73C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6A8FAA7-523D-4A46-BD42-337189B18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ED3677E-8D28-4969-8DB8-E2D5F1DC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D0124AB-9B2D-4C4C-B6F9-EF149A578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5B83C65-E139-49D7-9494-ACAA706E1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38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3D65EE4-B36C-4E4B-8FC2-0845CD390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7A4E1D3-D178-4B2C-AE9F-B54A86ACF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6F4E744-600A-4F98-AC08-AD73EAFF5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0DDA6-39BF-48FE-BA7D-0AA3BD35ABE3}" type="datetimeFigureOut">
              <a:rPr lang="zh-TW" altLang="en-US" smtClean="0"/>
              <a:t>2022/3/23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0E8FF5-E1BF-4E80-9B6C-666CEBE7E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21A142-113F-4C78-BFE2-D2930D4FB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7F16D-07E6-4561-A76C-D3C7618D1E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426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CEDB2EC-25F8-4C95-A531-522621A6843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3A56CDB-AECD-4E23-83C6-D4F94DF8CFAF}"/>
              </a:ext>
            </a:extLst>
          </p:cNvPr>
          <p:cNvSpPr txBox="1"/>
          <p:nvPr/>
        </p:nvSpPr>
        <p:spPr>
          <a:xfrm>
            <a:off x="-28740" y="1024297"/>
            <a:ext cx="1219199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8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文教菁英媒合會</a:t>
            </a:r>
            <a:endParaRPr lang="en-US" altLang="zh-TW" sz="8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            主辦單位  致理科技大學應用英語系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            招募單位  台灣校園人工智慧教育協會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16541CB-E634-4C25-A3EC-47F66644A7CC}"/>
              </a:ext>
            </a:extLst>
          </p:cNvPr>
          <p:cNvSpPr txBox="1"/>
          <p:nvPr/>
        </p:nvSpPr>
        <p:spPr>
          <a:xfrm>
            <a:off x="1904125" y="4332004"/>
            <a:ext cx="8584401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目的 媒合大學優質在校生實習與就業</a:t>
            </a:r>
            <a:endParaRPr lang="en-US" altLang="zh-TW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提供會員朋友優質人力資源</a:t>
            </a:r>
            <a:endParaRPr lang="en-US" altLang="zh-TW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6718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496D0DDE-A42E-41EE-B38C-B80BA49BB667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F7CC081-1D90-4E6F-9C25-4FC3C2F5E504}"/>
              </a:ext>
            </a:extLst>
          </p:cNvPr>
          <p:cNvSpPr txBox="1"/>
          <p:nvPr/>
        </p:nvSpPr>
        <p:spPr>
          <a:xfrm>
            <a:off x="2256875" y="1247482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企業名稱</a:t>
            </a:r>
            <a:endParaRPr lang="en-US" altLang="zh-TW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26D431D-D904-4BF3-B53A-2691B2B9C3ED}"/>
              </a:ext>
            </a:extLst>
          </p:cNvPr>
          <p:cNvSpPr txBox="1"/>
          <p:nvPr/>
        </p:nvSpPr>
        <p:spPr>
          <a:xfrm>
            <a:off x="2256875" y="2682003"/>
            <a:ext cx="78021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育德菁英文理補習班</a:t>
            </a:r>
            <a:endParaRPr lang="en-US" altLang="zh-TW" sz="6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ABCDBB5-9B8F-40DA-BCB2-15D1478B30B5}"/>
              </a:ext>
            </a:extLst>
          </p:cNvPr>
          <p:cNvSpPr txBox="1"/>
          <p:nvPr/>
        </p:nvSpPr>
        <p:spPr>
          <a:xfrm>
            <a:off x="2256876" y="4237243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公司地址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203EDB8-5C06-4A82-A030-9E1C36D6B297}"/>
              </a:ext>
            </a:extLst>
          </p:cNvPr>
          <p:cNvSpPr txBox="1"/>
          <p:nvPr/>
        </p:nvSpPr>
        <p:spPr>
          <a:xfrm>
            <a:off x="2256875" y="5199129"/>
            <a:ext cx="94949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新北市新莊區龍安路</a:t>
            </a:r>
            <a:r>
              <a:rPr lang="en-US" altLang="zh-TW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27</a:t>
            </a: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號一樓</a:t>
            </a:r>
            <a:endParaRPr lang="en-US" altLang="zh-TW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C8CD0D6-8C83-4955-BED6-A018172D33E7}"/>
              </a:ext>
            </a:extLst>
          </p:cNvPr>
          <p:cNvSpPr txBox="1"/>
          <p:nvPr/>
        </p:nvSpPr>
        <p:spPr>
          <a:xfrm>
            <a:off x="2256875" y="2197170"/>
            <a:ext cx="282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協會  副理事長單位</a:t>
            </a:r>
            <a:endParaRPr lang="en-US" altLang="zh-TW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67415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27559D1-BF1D-4C11-A490-8BA79B464663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BFDC0C-A8AE-42AE-AE15-C59A46C73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23" y="1564110"/>
            <a:ext cx="5282877" cy="416613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93B18440-89BE-4769-BAF5-FBB296C3025B}"/>
              </a:ext>
            </a:extLst>
          </p:cNvPr>
          <p:cNvSpPr txBox="1"/>
          <p:nvPr/>
        </p:nvSpPr>
        <p:spPr>
          <a:xfrm>
            <a:off x="6705277" y="2486878"/>
            <a:ext cx="46736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TTQS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認證單位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、經營</a:t>
            </a: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年以上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、附設安親課輔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、在地口碑優勢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69231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758FF92-9861-4369-86FC-E49AA923B4F9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7203D1D-0DC2-4BC4-9F1D-01A6A64242BD}"/>
              </a:ext>
            </a:extLst>
          </p:cNvPr>
          <p:cNvSpPr txBox="1"/>
          <p:nvPr/>
        </p:nvSpPr>
        <p:spPr>
          <a:xfrm>
            <a:off x="2367280" y="3014395"/>
            <a:ext cx="854456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聯絡人：高艶芬</a:t>
            </a:r>
            <a:endParaRPr lang="en-US" altLang="zh-TW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電話：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0988505419</a:t>
            </a:r>
          </a:p>
          <a:p>
            <a:pPr>
              <a:spcAft>
                <a:spcPts val="1200"/>
              </a:spcAft>
            </a:pP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Email</a:t>
            </a: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Joyce0530@gmail.com</a:t>
            </a:r>
          </a:p>
          <a:p>
            <a:endParaRPr lang="zh-TW" altLang="en-US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6B4D1E6-F10B-4AF8-8A61-10CB53914BD4}"/>
              </a:ext>
            </a:extLst>
          </p:cNvPr>
          <p:cNvSpPr txBox="1"/>
          <p:nvPr/>
        </p:nvSpPr>
        <p:spPr>
          <a:xfrm>
            <a:off x="0" y="141755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育德菁英文理補習班</a:t>
            </a:r>
            <a:endParaRPr lang="en-US" altLang="zh-TW" sz="6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230531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7F51D09-DB26-41A8-AD8E-1D815268DE26}"/>
              </a:ext>
            </a:extLst>
          </p:cNvPr>
          <p:cNvSpPr/>
          <p:nvPr/>
        </p:nvSpPr>
        <p:spPr>
          <a:xfrm>
            <a:off x="-1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E07F53D-2222-4C4D-B435-F76EDDB90A6D}"/>
              </a:ext>
            </a:extLst>
          </p:cNvPr>
          <p:cNvSpPr txBox="1"/>
          <p:nvPr/>
        </p:nvSpPr>
        <p:spPr>
          <a:xfrm>
            <a:off x="0" y="2138602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6F8CD42-DBF8-4E1A-A07C-E57E6AD76124}"/>
              </a:ext>
            </a:extLst>
          </p:cNvPr>
          <p:cNvSpPr txBox="1"/>
          <p:nvPr/>
        </p:nvSpPr>
        <p:spPr>
          <a:xfrm>
            <a:off x="940152" y="3798936"/>
            <a:ext cx="3444356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全職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2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安親課輔老師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美語行政老師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9BF02A3-9AE4-42D2-9B83-76DA8E94B4A9}"/>
              </a:ext>
            </a:extLst>
          </p:cNvPr>
          <p:cNvSpPr txBox="1"/>
          <p:nvPr/>
        </p:nvSpPr>
        <p:spPr>
          <a:xfrm>
            <a:off x="4488371" y="3798936"/>
            <a:ext cx="3444356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兼職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2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安親課輔老師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美語行政老師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C26C8-BAD8-4AF7-A52E-AB341BDF5400}"/>
              </a:ext>
            </a:extLst>
          </p:cNvPr>
          <p:cNvSpPr txBox="1"/>
          <p:nvPr/>
        </p:nvSpPr>
        <p:spPr>
          <a:xfrm>
            <a:off x="0" y="715070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育德菁英文理補習班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A6EA765-8840-4C97-AA7E-505A43FA0303}"/>
              </a:ext>
            </a:extLst>
          </p:cNvPr>
          <p:cNvSpPr txBox="1"/>
          <p:nvPr/>
        </p:nvSpPr>
        <p:spPr>
          <a:xfrm>
            <a:off x="7995950" y="3798936"/>
            <a:ext cx="3367864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工讀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2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安親課輔老師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美語行政老師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80721165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39602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742030" y="1308551"/>
            <a:ext cx="11449970" cy="546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安親課輔老師    全職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◦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兼職◦工讀各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:00~20:00</a:t>
            </a:r>
            <a:r>
              <a:rPr lang="en-US" altLang="zh-TW" sz="20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$25250~30000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  或  時薪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168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1.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協助孩童完成當天功課，並注意寫字的工整。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2.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指導國小學生課業，如：幫孩童複習國語、數學、自然等。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3.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輔導學生行為，校正不良生活習慣、衛生習慣。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4.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調解孩童間的爭吵，並協助孩童建立良好的人際關係。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5.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傾聽孩子的心聲並給予關懷鼓勵。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6.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記錄孩童在安親班之行為及學習表現，與家長討論，保持與家長間之良好溝通與互動。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7.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在孩童完成作業之後，為他們安排適當的活動。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8.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協助安親班招生事宜，如：帶領家長參觀上課過程、學校環境。</a:t>
            </a:r>
          </a:p>
          <a:p>
            <a:pPr>
              <a:spcAft>
                <a:spcPts val="6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9.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若安親的對象為小學低年級學童，有時必須去學校負責接送。</a:t>
            </a:r>
          </a:p>
          <a:p>
            <a:pPr>
              <a:spcAft>
                <a:spcPts val="1800"/>
              </a:spcAft>
            </a:pP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10.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有時需準備孩童餐點。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徵才條件：不限科系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喜歡教育工作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        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福利：享勞健保、勞退福利、教育訓練栽培</a:t>
            </a:r>
          </a:p>
        </p:txBody>
      </p:sp>
    </p:spTree>
    <p:extLst>
      <p:ext uri="{BB962C8B-B14F-4D97-AF65-F5344CB8AC3E}">
        <p14:creationId xmlns:p14="http://schemas.microsoft.com/office/powerpoint/2010/main" val="349350096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39602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742030" y="1308551"/>
            <a:ext cx="11449970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美語行政老師     全職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◦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兼職◦工讀  各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13</a:t>
            </a: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:00~21:00</a:t>
            </a:r>
            <a:r>
              <a:rPr lang="en-US" altLang="zh-TW" sz="20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$25250~30000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  或  時薪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168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負責英文教學活動規劃與執行。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訂定英文教學目標、課程範圍、授課內容。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準備英文課程教材、課程資料以及課後作業等。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依據教學目標授課，並評估學生學習狀況以調整授課進度。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5.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批改作業及測驗輔導。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6.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與家長聯絡，討論孩子學習狀況。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7.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處理教務相關工作。</a:t>
            </a: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徵才條件：英文系相關科系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福利：享勞健保、勞退福利、教育訓練栽培</a:t>
            </a:r>
          </a:p>
        </p:txBody>
      </p:sp>
    </p:spTree>
    <p:extLst>
      <p:ext uri="{BB962C8B-B14F-4D97-AF65-F5344CB8AC3E}">
        <p14:creationId xmlns:p14="http://schemas.microsoft.com/office/powerpoint/2010/main" val="65525620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496D0DDE-A42E-41EE-B38C-B80BA49BB667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F7CC081-1D90-4E6F-9C25-4FC3C2F5E504}"/>
              </a:ext>
            </a:extLst>
          </p:cNvPr>
          <p:cNvSpPr txBox="1"/>
          <p:nvPr/>
        </p:nvSpPr>
        <p:spPr>
          <a:xfrm>
            <a:off x="1178911" y="105487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企業名稱</a:t>
            </a:r>
            <a:endParaRPr lang="en-US" altLang="zh-TW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26D431D-D904-4BF3-B53A-2691B2B9C3ED}"/>
              </a:ext>
            </a:extLst>
          </p:cNvPr>
          <p:cNvSpPr txBox="1"/>
          <p:nvPr/>
        </p:nvSpPr>
        <p:spPr>
          <a:xfrm>
            <a:off x="1178910" y="2787115"/>
            <a:ext cx="94949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維尼小熊文理短期補習班</a:t>
            </a:r>
            <a:endParaRPr lang="en-US" altLang="zh-TW" sz="6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ABCDBB5-9B8F-40DA-BCB2-15D1478B30B5}"/>
              </a:ext>
            </a:extLst>
          </p:cNvPr>
          <p:cNvSpPr txBox="1"/>
          <p:nvPr/>
        </p:nvSpPr>
        <p:spPr>
          <a:xfrm>
            <a:off x="1178911" y="4264670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公司地址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203EDB8-5C06-4A82-A030-9E1C36D6B297}"/>
              </a:ext>
            </a:extLst>
          </p:cNvPr>
          <p:cNvSpPr txBox="1"/>
          <p:nvPr/>
        </p:nvSpPr>
        <p:spPr>
          <a:xfrm>
            <a:off x="1178910" y="5226556"/>
            <a:ext cx="94949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新北板橋民權路 </a:t>
            </a:r>
            <a:r>
              <a:rPr lang="en-US" altLang="zh-TW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276 </a:t>
            </a: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號 </a:t>
            </a:r>
            <a:r>
              <a:rPr lang="en-US" altLang="zh-TW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1~5F    </a:t>
            </a: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</a:t>
            </a:r>
            <a:endParaRPr lang="en-US" altLang="zh-TW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FDB957D-0EF9-4AFA-8C46-4D01799E02DD}"/>
              </a:ext>
            </a:extLst>
          </p:cNvPr>
          <p:cNvSpPr txBox="1"/>
          <p:nvPr/>
        </p:nvSpPr>
        <p:spPr>
          <a:xfrm>
            <a:off x="1291675" y="2170268"/>
            <a:ext cx="3752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協會  板橋區副理事長單位</a:t>
            </a:r>
            <a:endParaRPr lang="en-US" altLang="zh-TW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62398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758FF92-9861-4369-86FC-E49AA923B4F9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7203D1D-0DC2-4BC4-9F1D-01A6A64242BD}"/>
              </a:ext>
            </a:extLst>
          </p:cNvPr>
          <p:cNvSpPr txBox="1"/>
          <p:nvPr/>
        </p:nvSpPr>
        <p:spPr>
          <a:xfrm>
            <a:off x="1910080" y="3014395"/>
            <a:ext cx="926592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聯絡人：熊慧琦</a:t>
            </a:r>
            <a:endParaRPr lang="en-US" altLang="zh-TW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電話：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0901301535</a:t>
            </a:r>
          </a:p>
          <a:p>
            <a:pPr>
              <a:spcAft>
                <a:spcPts val="1200"/>
              </a:spcAft>
            </a:pP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Email</a:t>
            </a: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winniehsiung@msn.com</a:t>
            </a:r>
          </a:p>
          <a:p>
            <a:endParaRPr lang="zh-TW" altLang="en-US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6B4D1E6-F10B-4AF8-8A61-10CB53914BD4}"/>
              </a:ext>
            </a:extLst>
          </p:cNvPr>
          <p:cNvSpPr txBox="1"/>
          <p:nvPr/>
        </p:nvSpPr>
        <p:spPr>
          <a:xfrm>
            <a:off x="0" y="141755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維尼小熊文理短期補習班</a:t>
            </a:r>
          </a:p>
        </p:txBody>
      </p:sp>
    </p:spTree>
    <p:extLst>
      <p:ext uri="{BB962C8B-B14F-4D97-AF65-F5344CB8AC3E}">
        <p14:creationId xmlns:p14="http://schemas.microsoft.com/office/powerpoint/2010/main" val="105248403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3557728-840D-441E-9AE6-36748BA8A5C2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>
              <a:solidFill>
                <a:srgbClr val="FFFF00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B882487-F460-4AB3-A9EF-354926658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" y="-1"/>
            <a:ext cx="3922091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267E8A37-42FA-48C4-9104-B4E8199AC3D1}"/>
              </a:ext>
            </a:extLst>
          </p:cNvPr>
          <p:cNvSpPr txBox="1"/>
          <p:nvPr/>
        </p:nvSpPr>
        <p:spPr>
          <a:xfrm>
            <a:off x="6390970" y="2476718"/>
            <a:ext cx="46736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TTQS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認證單位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、經營</a:t>
            </a: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年以上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、英文檢定口碑取勝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、附設安親課輔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282986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7FF7187-38CF-4C50-8AB9-46A6A4FE976A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>
              <a:solidFill>
                <a:srgbClr val="FFFF0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9101FCC-727B-44E4-8348-C5AE58C7B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8" y="0"/>
            <a:ext cx="4625343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1A5337E-0829-457A-92B4-CAF7C7ACA2B0}"/>
              </a:ext>
            </a:extLst>
          </p:cNvPr>
          <p:cNvSpPr txBox="1"/>
          <p:nvPr/>
        </p:nvSpPr>
        <p:spPr>
          <a:xfrm>
            <a:off x="6527798" y="3718354"/>
            <a:ext cx="56642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兒童科技領域的新起點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24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板橋第一間接軌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108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課綱的補習班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24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新雙語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=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美語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+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程式語言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210AD3D-2694-4EEF-891F-A716C7F66CDA}"/>
              </a:ext>
            </a:extLst>
          </p:cNvPr>
          <p:cNvSpPr txBox="1"/>
          <p:nvPr/>
        </p:nvSpPr>
        <p:spPr>
          <a:xfrm>
            <a:off x="5383952" y="3691914"/>
            <a:ext cx="1417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zh-TW" altLang="en-US" sz="2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定位</a:t>
            </a:r>
            <a:endParaRPr lang="en-US" altLang="zh-TW" sz="2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A97B1F0-5639-4DA2-960E-FD8E1DF6DB72}"/>
              </a:ext>
            </a:extLst>
          </p:cNvPr>
          <p:cNvSpPr txBox="1"/>
          <p:nvPr/>
        </p:nvSpPr>
        <p:spPr>
          <a:xfrm>
            <a:off x="5383952" y="4457018"/>
            <a:ext cx="1417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zh-TW" altLang="en-US" sz="2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特色</a:t>
            </a:r>
            <a:endParaRPr lang="en-US" altLang="zh-TW" sz="2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93B264B-EB4B-45C8-A0EF-09949B6FB855}"/>
              </a:ext>
            </a:extLst>
          </p:cNvPr>
          <p:cNvSpPr txBox="1"/>
          <p:nvPr/>
        </p:nvSpPr>
        <p:spPr>
          <a:xfrm>
            <a:off x="5383952" y="1126083"/>
            <a:ext cx="6528652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2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板橋區 二校</a:t>
            </a:r>
            <a:endParaRPr lang="en-US" altLang="zh-TW" sz="2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r">
              <a:spcAft>
                <a:spcPts val="24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歡樂學美語短期補習班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r">
              <a:spcAft>
                <a:spcPts val="24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維尼小熊姊妹校</a:t>
            </a:r>
            <a:endParaRPr lang="en-US" altLang="zh-TW" sz="2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542419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F91B7F00-F867-4848-96C7-C28BACC60F5C}"/>
              </a:ext>
            </a:extLst>
          </p:cNvPr>
          <p:cNvSpPr/>
          <p:nvPr/>
        </p:nvSpPr>
        <p:spPr>
          <a:xfrm>
            <a:off x="0" y="3039265"/>
            <a:ext cx="12192000" cy="3815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1F4E087-900B-4A87-93FB-B88CEE20B5AD}"/>
              </a:ext>
            </a:extLst>
          </p:cNvPr>
          <p:cNvSpPr/>
          <p:nvPr/>
        </p:nvSpPr>
        <p:spPr>
          <a:xfrm>
            <a:off x="0" y="1"/>
            <a:ext cx="12192000" cy="3281322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CE18685-A85A-457B-8CC3-F62EAD04FE32}"/>
              </a:ext>
            </a:extLst>
          </p:cNvPr>
          <p:cNvCxnSpPr/>
          <p:nvPr/>
        </p:nvCxnSpPr>
        <p:spPr>
          <a:xfrm>
            <a:off x="5694363" y="828675"/>
            <a:ext cx="803275" cy="0"/>
          </a:xfrm>
          <a:prstGeom prst="line">
            <a:avLst/>
          </a:prstGeom>
          <a:ln w="41275">
            <a:solidFill>
              <a:srgbClr val="FFCC00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菱形 9">
            <a:extLst>
              <a:ext uri="{FF2B5EF4-FFF2-40B4-BE49-F238E27FC236}">
                <a16:creationId xmlns:a16="http://schemas.microsoft.com/office/drawing/2014/main" id="{D46C28B0-9FD1-4CD7-9C58-445E4F796EAC}"/>
              </a:ext>
            </a:extLst>
          </p:cNvPr>
          <p:cNvSpPr/>
          <p:nvPr/>
        </p:nvSpPr>
        <p:spPr>
          <a:xfrm>
            <a:off x="10893425" y="541338"/>
            <a:ext cx="927100" cy="925512"/>
          </a:xfrm>
          <a:prstGeom prst="diamond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14" name="菱形 13">
            <a:extLst>
              <a:ext uri="{FF2B5EF4-FFF2-40B4-BE49-F238E27FC236}">
                <a16:creationId xmlns:a16="http://schemas.microsoft.com/office/drawing/2014/main" id="{682EB079-3889-47F7-BCDB-15170F1D8728}"/>
              </a:ext>
            </a:extLst>
          </p:cNvPr>
          <p:cNvSpPr/>
          <p:nvPr/>
        </p:nvSpPr>
        <p:spPr>
          <a:xfrm>
            <a:off x="0" y="-509588"/>
            <a:ext cx="927100" cy="927101"/>
          </a:xfrm>
          <a:prstGeom prst="diamond">
            <a:avLst/>
          </a:prstGeom>
          <a:solidFill>
            <a:srgbClr val="E20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0F40A49-C068-4D69-9A58-F7AE31B1B013}"/>
              </a:ext>
            </a:extLst>
          </p:cNvPr>
          <p:cNvCxnSpPr/>
          <p:nvPr/>
        </p:nvCxnSpPr>
        <p:spPr>
          <a:xfrm flipH="1">
            <a:off x="-174625" y="1020763"/>
            <a:ext cx="1101725" cy="11017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C6BB0753-99A1-4306-8C1A-76C66FC7FFB2}"/>
              </a:ext>
            </a:extLst>
          </p:cNvPr>
          <p:cNvCxnSpPr/>
          <p:nvPr/>
        </p:nvCxnSpPr>
        <p:spPr>
          <a:xfrm flipH="1">
            <a:off x="371475" y="715963"/>
            <a:ext cx="1101725" cy="1101725"/>
          </a:xfrm>
          <a:prstGeom prst="line">
            <a:avLst/>
          </a:prstGeom>
          <a:ln w="50800" cap="rnd">
            <a:solidFill>
              <a:srgbClr val="FFCC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1B3DCAA0-C86A-416E-A4F7-A2EAFDD5DADB}"/>
              </a:ext>
            </a:extLst>
          </p:cNvPr>
          <p:cNvCxnSpPr/>
          <p:nvPr/>
        </p:nvCxnSpPr>
        <p:spPr>
          <a:xfrm flipH="1">
            <a:off x="10714038" y="604838"/>
            <a:ext cx="1101725" cy="11017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13050350-EA52-4216-BA6F-6C823D82893E}"/>
              </a:ext>
            </a:extLst>
          </p:cNvPr>
          <p:cNvCxnSpPr/>
          <p:nvPr/>
        </p:nvCxnSpPr>
        <p:spPr>
          <a:xfrm flipH="1">
            <a:off x="11261725" y="300038"/>
            <a:ext cx="1101725" cy="1101725"/>
          </a:xfrm>
          <a:prstGeom prst="line">
            <a:avLst/>
          </a:prstGeom>
          <a:ln w="50800" cap="rnd">
            <a:solidFill>
              <a:srgbClr val="07A8D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2" name="文本框 3">
            <a:extLst>
              <a:ext uri="{FF2B5EF4-FFF2-40B4-BE49-F238E27FC236}">
                <a16:creationId xmlns:a16="http://schemas.microsoft.com/office/drawing/2014/main" id="{4311D9F7-940E-4A4F-A1AD-61FBDDEDF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296" y="1279820"/>
            <a:ext cx="8922860" cy="76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0" lang="zh-TW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關於 台灣校園人工智慧教育協會</a:t>
            </a:r>
            <a:endParaRPr kumimoji="0" lang="en-US" altLang="zh-CN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TextBox 71">
            <a:extLst>
              <a:ext uri="{FF2B5EF4-FFF2-40B4-BE49-F238E27FC236}">
                <a16:creationId xmlns:a16="http://schemas.microsoft.com/office/drawing/2014/main" id="{9D90E8F3-2B18-48E3-A712-8EA18A491D07}"/>
              </a:ext>
            </a:extLst>
          </p:cNvPr>
          <p:cNvSpPr txBox="1"/>
          <p:nvPr/>
        </p:nvSpPr>
        <p:spPr>
          <a:xfrm>
            <a:off x="5031190" y="3231132"/>
            <a:ext cx="6663597" cy="2056589"/>
          </a:xfrm>
          <a:prstGeom prst="rect">
            <a:avLst/>
          </a:prstGeom>
          <a:noFill/>
          <a:scene3d>
            <a:camera prst="orthographicFront">
              <a:rot lat="20699999" lon="0" rev="0"/>
            </a:camera>
            <a:lightRig rig="threePt" dir="t"/>
          </a:scene3d>
        </p:spPr>
        <p:txBody>
          <a:bodyPr lIns="0" rIns="0">
            <a:spAutoFit/>
          </a:bodyPr>
          <a:lstStyle/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台灣校園人工智慧教育協會是由理事長</a:t>
            </a:r>
            <a:r>
              <a:rPr kumimoji="0"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伍必中先生發起</a:t>
            </a: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，並與新北市中小學家長會會長協會共同籌組，並</a:t>
            </a:r>
            <a:r>
              <a:rPr kumimoji="0"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由臺灣前教育部長、現任為臺灣教育大學系統總校長吳清基先生擔任榮譽理事長</a:t>
            </a: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，自成立十年以來，</a:t>
            </a:r>
            <a:r>
              <a:rPr kumimoji="0"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來自學界、產業界、文教界、科技業等公辦、民辦教育專業團體加入本會</a:t>
            </a: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。承蒙本會榮譽理事長吳清基先生的指導及理監事們的支持，共同積極推動教育交流，良性發展關係與合作。</a:t>
            </a:r>
          </a:p>
        </p:txBody>
      </p:sp>
      <p:sp>
        <p:nvSpPr>
          <p:cNvPr id="46" name="TextBox 71">
            <a:extLst>
              <a:ext uri="{FF2B5EF4-FFF2-40B4-BE49-F238E27FC236}">
                <a16:creationId xmlns:a16="http://schemas.microsoft.com/office/drawing/2014/main" id="{5AA9DDF4-53A2-48D5-917E-D4ECFD2EFA18}"/>
              </a:ext>
            </a:extLst>
          </p:cNvPr>
          <p:cNvSpPr txBox="1"/>
          <p:nvPr/>
        </p:nvSpPr>
        <p:spPr>
          <a:xfrm>
            <a:off x="438441" y="5589526"/>
            <a:ext cx="4453007" cy="327397"/>
          </a:xfrm>
          <a:prstGeom prst="rect">
            <a:avLst/>
          </a:prstGeom>
          <a:noFill/>
          <a:scene3d>
            <a:camera prst="orthographicFront">
              <a:rot lat="20699999" lon="0" rev="0"/>
            </a:camera>
            <a:lightRig rig="threePt" dir="t"/>
          </a:scene3d>
        </p:spPr>
        <p:txBody>
          <a:bodyPr lIns="0" rIns="0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defRPr/>
            </a:pPr>
            <a:r>
              <a:rPr kumimoji="0"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本會榮譽理事長吳清基先生與理事長伍必中先生合影</a:t>
            </a:r>
            <a:r>
              <a:rPr kumimoji="0"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F8E4D9C-D004-405C-956B-52D2719840BC}"/>
              </a:ext>
            </a:extLst>
          </p:cNvPr>
          <p:cNvSpPr/>
          <p:nvPr/>
        </p:nvSpPr>
        <p:spPr>
          <a:xfrm>
            <a:off x="497213" y="2533651"/>
            <a:ext cx="4335462" cy="3013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74766" name="投影片編號版面配置區 7">
            <a:extLst>
              <a:ext uri="{FF2B5EF4-FFF2-40B4-BE49-F238E27FC236}">
                <a16:creationId xmlns:a16="http://schemas.microsoft.com/office/drawing/2014/main" id="{F7FF3132-B412-4615-A374-00C2DC26D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8775" y="6369050"/>
            <a:ext cx="26273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9" tIns="60957" rIns="121909" bIns="60957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4E52078D-1A01-47CC-8ADD-D3E3D953DC13}" type="slidenum">
              <a:rPr lang="zh-TW" altLang="en-US" sz="1600" i="1">
                <a:solidFill>
                  <a:srgbClr val="7A8EAA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algn="r" eaLnBrk="1" hangingPunct="1"/>
              <a:t>2</a:t>
            </a:fld>
            <a:endParaRPr lang="zh-TW" altLang="en-US" sz="1600" i="1">
              <a:solidFill>
                <a:srgbClr val="7A8EAA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5E0632-54D6-453E-A7FC-65C764727507}"/>
              </a:ext>
            </a:extLst>
          </p:cNvPr>
          <p:cNvSpPr/>
          <p:nvPr/>
        </p:nvSpPr>
        <p:spPr>
          <a:xfrm>
            <a:off x="2228296" y="3424238"/>
            <a:ext cx="346229" cy="1838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575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7F51D09-DB26-41A8-AD8E-1D815268DE26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E07F53D-2222-4C4D-B435-F76EDDB90A6D}"/>
              </a:ext>
            </a:extLst>
          </p:cNvPr>
          <p:cNvSpPr txBox="1"/>
          <p:nvPr/>
        </p:nvSpPr>
        <p:spPr>
          <a:xfrm>
            <a:off x="0" y="2138602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6F8CD42-DBF8-4E1A-A07C-E57E6AD76124}"/>
              </a:ext>
            </a:extLst>
          </p:cNvPr>
          <p:cNvSpPr txBox="1"/>
          <p:nvPr/>
        </p:nvSpPr>
        <p:spPr>
          <a:xfrm>
            <a:off x="2474311" y="3565256"/>
            <a:ext cx="2991769" cy="2816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全職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6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行政櫃台    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安親老師    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英文老師    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9BF02A3-9AE4-42D2-9B83-76DA8E94B4A9}"/>
              </a:ext>
            </a:extLst>
          </p:cNvPr>
          <p:cNvSpPr txBox="1"/>
          <p:nvPr/>
        </p:nvSpPr>
        <p:spPr>
          <a:xfrm>
            <a:off x="6832951" y="3565256"/>
            <a:ext cx="6111240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工讀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2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助理  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C26C8-BAD8-4AF7-A52E-AB341BDF5400}"/>
              </a:ext>
            </a:extLst>
          </p:cNvPr>
          <p:cNvSpPr txBox="1"/>
          <p:nvPr/>
        </p:nvSpPr>
        <p:spPr>
          <a:xfrm>
            <a:off x="0" y="684590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維尼小熊文理短期補習班</a:t>
            </a:r>
            <a:endParaRPr lang="en-US" altLang="zh-TW" sz="6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080852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57890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2926606" y="1481271"/>
            <a:ext cx="782285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行政櫃台    全職</a:t>
            </a:r>
            <a:r>
              <a:rPr lang="en-US" altLang="zh-TW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6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1:00~19:30</a:t>
            </a:r>
            <a:r>
              <a:rPr lang="en-US" altLang="zh-TW" sz="20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或</a:t>
            </a:r>
            <a:r>
              <a:rPr lang="en-US" altLang="zh-TW" sz="2000" spc="-29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 </a:t>
            </a:r>
            <a:r>
              <a:rPr lang="en-US" altLang="zh-TW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1:30~20:00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30000~35000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工作內容：櫃台接待、文案處理、線上下教學相關協助、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帳務及孩童事務處理、維護 環境整潔等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徵才條件：資工系或英文系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(GEPT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初級以上通過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福利：三節禮金、生日禮金、不定期聚餐或禮贈品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其他：櫃檯招生獎金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享有政府提供完善的職場訓練</a:t>
            </a:r>
            <a:endParaRPr lang="zh-TW" altLang="en-US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777024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79226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2794350" y="1818419"/>
            <a:ext cx="6949090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安親老師    全職</a:t>
            </a:r>
            <a:r>
              <a:rPr lang="en-US" altLang="zh-TW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6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11:00~19:30 </a:t>
            </a:r>
            <a:r>
              <a:rPr lang="zh-TW" altLang="en-US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或 </a:t>
            </a:r>
            <a:r>
              <a:rPr lang="en-US" altLang="zh-TW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12:00~20:00 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29000~35000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工作內容：視能力帶不同年級安親學童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徵才條件：不限科系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英文或資工系佳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帶班能力強優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福利：三節禮金、生日禮金、不定期聚餐或禮贈品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其他：帶班及招生獎金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享有政府提供完善的職場訓練</a:t>
            </a:r>
            <a:endParaRPr lang="zh-TW" altLang="en-US" sz="2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13892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40618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2824830" y="1288231"/>
            <a:ext cx="758917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英文老師    全職</a:t>
            </a:r>
            <a:r>
              <a:rPr lang="en-US" altLang="zh-TW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6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工作時間：12:00~20:00</a:t>
            </a:r>
            <a:endParaRPr lang="en-US" altLang="zh-TW" sz="2000" spc="-5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30000~35000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工作內容：跟班上課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;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作業批改、補課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;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學習帶班到有能力帶班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徵才條件：英文系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資訊處理能力強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)GEPT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或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TOEIC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 關證照。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有獨立帶班經驗佳。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福利：三節獎金、生日禮金、不定期聚餐或禮贈品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其他：帶班及招生獎金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享有政府提供完善的職場訓練</a:t>
            </a:r>
            <a:endParaRPr lang="zh-TW" altLang="en-US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946935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101600" y="0"/>
            <a:ext cx="12346141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79226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3434430" y="1725111"/>
            <a:ext cx="6400450" cy="478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助理    工讀</a:t>
            </a:r>
            <a:r>
              <a:rPr lang="en-US" altLang="zh-TW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6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6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14:00</a:t>
            </a:r>
            <a:r>
              <a:rPr lang="zh-TW" altLang="en-US" sz="20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後</a:t>
            </a:r>
            <a:endParaRPr lang="en-US" altLang="zh-TW" sz="2000" spc="-50" dirty="0">
              <a:solidFill>
                <a:schemeClr val="bg1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薪資待遇：時薪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200~220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工作內容：作業批改、補課、備餐、協助環境整理等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徵才條件：英文或資工系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相關科系基本證照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福利：視情況而定</a:t>
            </a: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其他：招生獎金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享有政府提供完善的職場訓練</a:t>
            </a:r>
            <a:endParaRPr lang="zh-TW" altLang="en-US" sz="2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206540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496D0DDE-A42E-41EE-B38C-B80BA49BB667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F7CC081-1D90-4E6F-9C25-4FC3C2F5E504}"/>
              </a:ext>
            </a:extLst>
          </p:cNvPr>
          <p:cNvSpPr txBox="1"/>
          <p:nvPr/>
        </p:nvSpPr>
        <p:spPr>
          <a:xfrm>
            <a:off x="768543" y="907415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企業名稱</a:t>
            </a:r>
            <a:endParaRPr lang="en-US" altLang="zh-TW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26D431D-D904-4BF3-B53A-2691B2B9C3ED}"/>
              </a:ext>
            </a:extLst>
          </p:cNvPr>
          <p:cNvSpPr txBox="1"/>
          <p:nvPr/>
        </p:nvSpPr>
        <p:spPr>
          <a:xfrm>
            <a:off x="782670" y="2668997"/>
            <a:ext cx="111876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環宇蒙特梭利短期文理補習班</a:t>
            </a:r>
            <a:endParaRPr lang="en-US" altLang="zh-TW" sz="6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ABCDBB5-9B8F-40DA-BCB2-15D1478B30B5}"/>
              </a:ext>
            </a:extLst>
          </p:cNvPr>
          <p:cNvSpPr txBox="1"/>
          <p:nvPr/>
        </p:nvSpPr>
        <p:spPr>
          <a:xfrm>
            <a:off x="894432" y="4238336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公司地址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203EDB8-5C06-4A82-A030-9E1C36D6B297}"/>
              </a:ext>
            </a:extLst>
          </p:cNvPr>
          <p:cNvSpPr txBox="1"/>
          <p:nvPr/>
        </p:nvSpPr>
        <p:spPr>
          <a:xfrm>
            <a:off x="894431" y="5200222"/>
            <a:ext cx="94949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台北市內湖區民權東路</a:t>
            </a:r>
            <a:r>
              <a:rPr lang="en-US" altLang="zh-TW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段</a:t>
            </a:r>
            <a:r>
              <a:rPr lang="en-US" altLang="zh-TW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296</a:t>
            </a: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巷</a:t>
            </a:r>
            <a:r>
              <a:rPr lang="en-US" altLang="zh-TW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85</a:t>
            </a: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號</a:t>
            </a:r>
            <a:endParaRPr lang="en-US" altLang="zh-TW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F6070DE-D949-4996-82C8-9B3555F062BF}"/>
              </a:ext>
            </a:extLst>
          </p:cNvPr>
          <p:cNvSpPr txBox="1"/>
          <p:nvPr/>
        </p:nvSpPr>
        <p:spPr>
          <a:xfrm>
            <a:off x="768543" y="2069560"/>
            <a:ext cx="3752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協會  內湖區副理事長單位</a:t>
            </a:r>
            <a:endParaRPr lang="en-US" altLang="zh-TW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2066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758FF92-9861-4369-86FC-E49AA923B4F9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7203D1D-0DC2-4BC4-9F1D-01A6A64242BD}"/>
              </a:ext>
            </a:extLst>
          </p:cNvPr>
          <p:cNvSpPr txBox="1"/>
          <p:nvPr/>
        </p:nvSpPr>
        <p:spPr>
          <a:xfrm>
            <a:off x="1351280" y="3060561"/>
            <a:ext cx="966216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聯絡人：徐憓雲</a:t>
            </a:r>
            <a:endParaRPr lang="en-US" altLang="zh-TW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電話：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02-26319216</a:t>
            </a:r>
          </a:p>
          <a:p>
            <a:pPr>
              <a:spcAft>
                <a:spcPts val="1200"/>
              </a:spcAft>
            </a:pP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Email</a:t>
            </a: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hsuhueiyun@yahoo.com.tw</a:t>
            </a:r>
          </a:p>
          <a:p>
            <a:endParaRPr lang="zh-TW" altLang="en-US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6B4D1E6-F10B-4AF8-8A61-10CB53914BD4}"/>
              </a:ext>
            </a:extLst>
          </p:cNvPr>
          <p:cNvSpPr txBox="1"/>
          <p:nvPr/>
        </p:nvSpPr>
        <p:spPr>
          <a:xfrm>
            <a:off x="0" y="141755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環宇蒙特梭利短期文理補習班</a:t>
            </a:r>
          </a:p>
        </p:txBody>
      </p:sp>
    </p:spTree>
    <p:extLst>
      <p:ext uri="{BB962C8B-B14F-4D97-AF65-F5344CB8AC3E}">
        <p14:creationId xmlns:p14="http://schemas.microsoft.com/office/powerpoint/2010/main" val="108629470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3557728-840D-441E-9AE6-36748BA8A5C2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>
              <a:solidFill>
                <a:srgbClr val="FFFF00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67E8A37-42FA-48C4-9104-B4E8199AC3D1}"/>
              </a:ext>
            </a:extLst>
          </p:cNvPr>
          <p:cNvSpPr txBox="1"/>
          <p:nvPr/>
        </p:nvSpPr>
        <p:spPr>
          <a:xfrm>
            <a:off x="5874162" y="2397947"/>
            <a:ext cx="64309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、經營</a:t>
            </a: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年以上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、蒙特梭利安親班</a:t>
            </a: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、針對孩子個別差異化教學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27836B5-B5E4-4E5F-A8A6-7B16CF98A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25" y="1928812"/>
            <a:ext cx="455676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1025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7F51D09-DB26-41A8-AD8E-1D815268DE26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E07F53D-2222-4C4D-B435-F76EDDB90A6D}"/>
              </a:ext>
            </a:extLst>
          </p:cNvPr>
          <p:cNvSpPr txBox="1"/>
          <p:nvPr/>
        </p:nvSpPr>
        <p:spPr>
          <a:xfrm>
            <a:off x="0" y="2138602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C26C8-BAD8-4AF7-A52E-AB341BDF5400}"/>
              </a:ext>
            </a:extLst>
          </p:cNvPr>
          <p:cNvSpPr txBox="1"/>
          <p:nvPr/>
        </p:nvSpPr>
        <p:spPr>
          <a:xfrm>
            <a:off x="0" y="684590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環宇蒙特梭利短期文理補習班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D12E222-7EF9-4368-B1FC-D353404CAB94}"/>
              </a:ext>
            </a:extLst>
          </p:cNvPr>
          <p:cNvSpPr txBox="1"/>
          <p:nvPr/>
        </p:nvSpPr>
        <p:spPr>
          <a:xfrm>
            <a:off x="940152" y="3798936"/>
            <a:ext cx="3444356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全職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4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782E852-458B-4C91-B704-9EC97F78590F}"/>
              </a:ext>
            </a:extLst>
          </p:cNvPr>
          <p:cNvSpPr txBox="1"/>
          <p:nvPr/>
        </p:nvSpPr>
        <p:spPr>
          <a:xfrm>
            <a:off x="4488371" y="3798936"/>
            <a:ext cx="3444356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兼職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2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英文老師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英文助教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54BD54-A76A-4503-B42E-DFA9EB578D7A}"/>
              </a:ext>
            </a:extLst>
          </p:cNvPr>
          <p:cNvSpPr txBox="1"/>
          <p:nvPr/>
        </p:nvSpPr>
        <p:spPr>
          <a:xfrm>
            <a:off x="7995950" y="3798936"/>
            <a:ext cx="3367864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工讀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1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英文助教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868743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39602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2885790" y="1187882"/>
            <a:ext cx="9277471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英文老師    全職◦兼職各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800" spc="-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09</a:t>
            </a: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:00~18:00</a:t>
            </a:r>
            <a:r>
              <a:rPr lang="en-US" altLang="zh-TW" sz="28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$30000~35000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 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工作內容：教授英文班級課程，協助教材製作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完成主管交辦事項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徵才條件：英文系，英語能力聽說讀寫佳，具溝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通能力能獨立帶班者</a:t>
            </a: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福利：全職員工有三節獎金，尾牙抽獎，不定期聚餐，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員工旅遊，專業師資培訓</a:t>
            </a:r>
          </a:p>
        </p:txBody>
      </p:sp>
    </p:spTree>
    <p:extLst>
      <p:ext uri="{BB962C8B-B14F-4D97-AF65-F5344CB8AC3E}">
        <p14:creationId xmlns:p14="http://schemas.microsoft.com/office/powerpoint/2010/main" val="237122424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FDE78C7-B7AE-4CDB-AD8D-05F142835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4" y="0"/>
            <a:ext cx="12119052" cy="68580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2324937-81D6-46A0-A29E-9BEF99AE3347}"/>
              </a:ext>
            </a:extLst>
          </p:cNvPr>
          <p:cNvSpPr txBox="1"/>
          <p:nvPr/>
        </p:nvSpPr>
        <p:spPr>
          <a:xfrm>
            <a:off x="9772650" y="5562600"/>
            <a:ext cx="22002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12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擬邀請</a:t>
            </a:r>
            <a:endParaRPr lang="en-US" altLang="zh-TW" sz="1200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12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新北市中小學家長會長協會</a:t>
            </a:r>
            <a:endParaRPr lang="en-US" altLang="zh-TW" sz="1200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12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新北市教育人員產業工會</a:t>
            </a: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930EB0E2-7680-4CF6-85CA-B4BA613CF3C8}"/>
              </a:ext>
            </a:extLst>
          </p:cNvPr>
          <p:cNvSpPr/>
          <p:nvPr/>
        </p:nvSpPr>
        <p:spPr>
          <a:xfrm>
            <a:off x="9915525" y="5181600"/>
            <a:ext cx="295275" cy="381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A6109AF-7F45-4A51-8F7B-73049D931BE7}"/>
              </a:ext>
            </a:extLst>
          </p:cNvPr>
          <p:cNvSpPr/>
          <p:nvPr/>
        </p:nvSpPr>
        <p:spPr>
          <a:xfrm>
            <a:off x="3729789" y="4993105"/>
            <a:ext cx="1834816" cy="1191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117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39602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2885790" y="1187882"/>
            <a:ext cx="9277471" cy="500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英文助教    兼職◦兼職各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800" spc="-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09</a:t>
            </a: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:00~18:00</a:t>
            </a:r>
            <a:r>
              <a:rPr lang="en-US" altLang="zh-TW" sz="28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薪資待遇：時薪 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$170~250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 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工作內容：協助英文老師班級管控，教具製作，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主管交辦事項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徵才條件：英文系，英語能力聽說讀寫佳，具溝通能力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福利：兼職員工可參加尾牙抽獎，不定期聚餐，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員工旅遊，專業師資培訓</a:t>
            </a:r>
          </a:p>
        </p:txBody>
      </p:sp>
    </p:spTree>
    <p:extLst>
      <p:ext uri="{BB962C8B-B14F-4D97-AF65-F5344CB8AC3E}">
        <p14:creationId xmlns:p14="http://schemas.microsoft.com/office/powerpoint/2010/main" val="1049299285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39602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2199295" y="1241274"/>
            <a:ext cx="9277471" cy="555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安親老師    全職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000" spc="-5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10</a:t>
            </a:r>
            <a:r>
              <a:rPr lang="en-US" altLang="zh-TW" sz="20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:00~19:00</a:t>
            </a:r>
            <a:r>
              <a:rPr lang="en-US" altLang="zh-TW" sz="20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$30000~35000</a:t>
            </a: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 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</a:t>
            </a:r>
            <a:endParaRPr lang="en-US" altLang="zh-TW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協助孩童完成當天功課，並注意寫字的工整。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指導國小學生課業，如：幫孩童複習國語、數學、自然等。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輔導學生行為，校正不良生活習慣、衛生習慣，</a:t>
            </a:r>
            <a:r>
              <a:rPr lang="zh-TW" altLang="en-US" sz="1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如：東西用畢需歸位、有禮貌的溝通、保持座位附近的清潔等。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調解孩童間的爭吵，並協助孩童建立良好的人際關係。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傾聽孩子的心聲並給予關懷鼓勵。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記錄孩童在安親班之行為及學習表現，與家長討論，保持與家長間之良好溝通與互動。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在孩童完成作業之後，為他們安排適當的活動。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協助安親班活動！</a:t>
            </a:r>
            <a:r>
              <a:rPr lang="zh-TW" altLang="en-US" sz="12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如美術課、科學課、足球課</a:t>
            </a:r>
          </a:p>
          <a:p>
            <a:pPr>
              <a:spcAft>
                <a:spcPts val="600"/>
              </a:spcAft>
            </a:pP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</a:t>
            </a:r>
            <a:r>
              <a:rPr lang="en-US" altLang="zh-TW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9. </a:t>
            </a:r>
            <a:r>
              <a:rPr lang="zh-TW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學校接送學生</a:t>
            </a:r>
            <a:endParaRPr lang="en-US" altLang="zh-TW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6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徵才條件：不限科系，喜歡教育工作</a:t>
            </a:r>
            <a:endParaRPr lang="en-US" altLang="zh-TW" sz="2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福利：全職員工有三節獎金，尾牙抽獎，不定期聚餐，員工旅遊，專業師資培訓</a:t>
            </a:r>
          </a:p>
        </p:txBody>
      </p:sp>
    </p:spTree>
    <p:extLst>
      <p:ext uri="{BB962C8B-B14F-4D97-AF65-F5344CB8AC3E}">
        <p14:creationId xmlns:p14="http://schemas.microsoft.com/office/powerpoint/2010/main" val="319168467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496D0DDE-A42E-41EE-B38C-B80BA49BB667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F7CC081-1D90-4E6F-9C25-4FC3C2F5E504}"/>
              </a:ext>
            </a:extLst>
          </p:cNvPr>
          <p:cNvSpPr txBox="1"/>
          <p:nvPr/>
        </p:nvSpPr>
        <p:spPr>
          <a:xfrm>
            <a:off x="1534511" y="105487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企業名稱</a:t>
            </a:r>
            <a:endParaRPr lang="en-US" altLang="zh-TW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26D431D-D904-4BF3-B53A-2691B2B9C3ED}"/>
              </a:ext>
            </a:extLst>
          </p:cNvPr>
          <p:cNvSpPr txBox="1"/>
          <p:nvPr/>
        </p:nvSpPr>
        <p:spPr>
          <a:xfrm>
            <a:off x="1534511" y="2875002"/>
            <a:ext cx="94949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學悟處教育科技有限公司</a:t>
            </a:r>
            <a:endParaRPr lang="en-US" altLang="zh-TW" sz="6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ABCDBB5-9B8F-40DA-BCB2-15D1478B30B5}"/>
              </a:ext>
            </a:extLst>
          </p:cNvPr>
          <p:cNvSpPr txBox="1"/>
          <p:nvPr/>
        </p:nvSpPr>
        <p:spPr>
          <a:xfrm>
            <a:off x="1534512" y="4430242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公司地址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203EDB8-5C06-4A82-A030-9E1C36D6B297}"/>
              </a:ext>
            </a:extLst>
          </p:cNvPr>
          <p:cNvSpPr txBox="1"/>
          <p:nvPr/>
        </p:nvSpPr>
        <p:spPr>
          <a:xfrm>
            <a:off x="1534511" y="5392128"/>
            <a:ext cx="94949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新北市中和區莒光路</a:t>
            </a:r>
            <a:r>
              <a:rPr lang="en-US" altLang="zh-TW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183</a:t>
            </a: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號</a:t>
            </a:r>
            <a:endParaRPr lang="en-US" altLang="zh-TW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110BF0D-2708-4ED7-BA47-986CF0F7D9B2}"/>
              </a:ext>
            </a:extLst>
          </p:cNvPr>
          <p:cNvSpPr txBox="1"/>
          <p:nvPr/>
        </p:nvSpPr>
        <p:spPr>
          <a:xfrm>
            <a:off x="1534511" y="2159337"/>
            <a:ext cx="282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協會  榮譽會員單位</a:t>
            </a:r>
            <a:endParaRPr lang="en-US" altLang="zh-TW"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2685554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758FF92-9861-4369-86FC-E49AA923B4F9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7203D1D-0DC2-4BC4-9F1D-01A6A64242BD}"/>
              </a:ext>
            </a:extLst>
          </p:cNvPr>
          <p:cNvSpPr txBox="1"/>
          <p:nvPr/>
        </p:nvSpPr>
        <p:spPr>
          <a:xfrm>
            <a:off x="2367280" y="3014395"/>
            <a:ext cx="854456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聯絡人：徐鉦洋</a:t>
            </a:r>
            <a:endParaRPr lang="en-US" altLang="zh-TW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電話：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02-29586101</a:t>
            </a:r>
          </a:p>
          <a:p>
            <a:pPr>
              <a:spcAft>
                <a:spcPts val="1200"/>
              </a:spcAft>
            </a:pP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Email</a:t>
            </a:r>
            <a:r>
              <a:rPr lang="zh-TW" altLang="en-US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TW" sz="4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caesar@td101.com</a:t>
            </a:r>
          </a:p>
          <a:p>
            <a:endParaRPr lang="zh-TW" altLang="en-US" sz="4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6B4D1E6-F10B-4AF8-8A61-10CB53914BD4}"/>
              </a:ext>
            </a:extLst>
          </p:cNvPr>
          <p:cNvSpPr txBox="1"/>
          <p:nvPr/>
        </p:nvSpPr>
        <p:spPr>
          <a:xfrm>
            <a:off x="0" y="1417559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學悟處教育科技有限公司</a:t>
            </a:r>
          </a:p>
        </p:txBody>
      </p:sp>
    </p:spTree>
    <p:extLst>
      <p:ext uri="{BB962C8B-B14F-4D97-AF65-F5344CB8AC3E}">
        <p14:creationId xmlns:p14="http://schemas.microsoft.com/office/powerpoint/2010/main" val="742163555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27559D1-BF1D-4C11-A490-8BA79B464663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B18440-89BE-4769-BAF5-FBB296C3025B}"/>
              </a:ext>
            </a:extLst>
          </p:cNvPr>
          <p:cNvSpPr txBox="1"/>
          <p:nvPr/>
        </p:nvSpPr>
        <p:spPr>
          <a:xfrm>
            <a:off x="6237916" y="2557998"/>
            <a:ext cx="54867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、一對一文理補習班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、專業師資口碑卓越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、雙北共有</a:t>
            </a:r>
            <a:r>
              <a:rPr lang="en-US" altLang="zh-TW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TW" altLang="en-US" sz="3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間直營校</a:t>
            </a:r>
            <a:endParaRPr lang="en-US" altLang="zh-TW" sz="36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8D8A6D8-27E6-43D0-8FB6-46176D71E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224" y="1490603"/>
            <a:ext cx="40005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11582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7F51D09-DB26-41A8-AD8E-1D815268DE26}"/>
              </a:ext>
            </a:extLst>
          </p:cNvPr>
          <p:cNvSpPr/>
          <p:nvPr/>
        </p:nvSpPr>
        <p:spPr>
          <a:xfrm>
            <a:off x="-1" y="1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E07F53D-2222-4C4D-B435-F76EDDB90A6D}"/>
              </a:ext>
            </a:extLst>
          </p:cNvPr>
          <p:cNvSpPr txBox="1"/>
          <p:nvPr/>
        </p:nvSpPr>
        <p:spPr>
          <a:xfrm>
            <a:off x="0" y="2138602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6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6F8CD42-DBF8-4E1A-A07C-E57E6AD76124}"/>
              </a:ext>
            </a:extLst>
          </p:cNvPr>
          <p:cNvSpPr txBox="1"/>
          <p:nvPr/>
        </p:nvSpPr>
        <p:spPr>
          <a:xfrm>
            <a:off x="4485992" y="3784114"/>
            <a:ext cx="3444356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全職 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20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英文老師   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數理老師     </a:t>
            </a:r>
            <a:r>
              <a:rPr lang="en-US" altLang="zh-TW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C26C8-BAD8-4AF7-A52E-AB341BDF5400}"/>
              </a:ext>
            </a:extLst>
          </p:cNvPr>
          <p:cNvSpPr txBox="1"/>
          <p:nvPr/>
        </p:nvSpPr>
        <p:spPr>
          <a:xfrm>
            <a:off x="0" y="715070"/>
            <a:ext cx="12191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66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學悟處教育科技有限公司</a:t>
            </a:r>
          </a:p>
        </p:txBody>
      </p:sp>
    </p:spTree>
    <p:extLst>
      <p:ext uri="{BB962C8B-B14F-4D97-AF65-F5344CB8AC3E}">
        <p14:creationId xmlns:p14="http://schemas.microsoft.com/office/powerpoint/2010/main" val="3647746337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39602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E5AEE34-0E27-4B2C-B550-565A9F1406C0}"/>
              </a:ext>
            </a:extLst>
          </p:cNvPr>
          <p:cNvSpPr txBox="1"/>
          <p:nvPr/>
        </p:nvSpPr>
        <p:spPr>
          <a:xfrm>
            <a:off x="2885790" y="1499934"/>
            <a:ext cx="7741570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英文老師    全職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8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:00~22:00</a:t>
            </a:r>
            <a:r>
              <a:rPr lang="en-US" altLang="zh-TW" sz="28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$35000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 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工作內容：英文教學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徵才條件：多益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600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分以上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可以入職後考取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福利：暑假國外員工旅遊 寒假國內員工旅遊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其他：若符合公佈於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104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條件起薪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43000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以上</a:t>
            </a:r>
          </a:p>
        </p:txBody>
      </p:sp>
    </p:spTree>
    <p:extLst>
      <p:ext uri="{BB962C8B-B14F-4D97-AF65-F5344CB8AC3E}">
        <p14:creationId xmlns:p14="http://schemas.microsoft.com/office/powerpoint/2010/main" val="2328871911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94301D7-A458-49F9-A05E-374D0AFFBAFB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C27C7AC-243F-460C-B108-2FCEEB375385}"/>
              </a:ext>
            </a:extLst>
          </p:cNvPr>
          <p:cNvSpPr txBox="1"/>
          <p:nvPr/>
        </p:nvSpPr>
        <p:spPr>
          <a:xfrm>
            <a:off x="742031" y="396024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徵才項目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DC5E982-85E7-482B-BE31-0F8FADA4ACBA}"/>
              </a:ext>
            </a:extLst>
          </p:cNvPr>
          <p:cNvSpPr txBox="1"/>
          <p:nvPr/>
        </p:nvSpPr>
        <p:spPr>
          <a:xfrm>
            <a:off x="2805556" y="1606102"/>
            <a:ext cx="8064949" cy="441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數理老師    全職</a:t>
            </a:r>
            <a:r>
              <a:rPr lang="en-US" altLang="zh-TW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zh-TW" altLang="en-US" sz="48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</a:t>
            </a:r>
            <a:endParaRPr lang="en-US" altLang="zh-TW" sz="48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標楷體" panose="03000509000000000000" pitchFamily="65" charset="-120"/>
              </a:rPr>
              <a:t>工作時間：</a:t>
            </a:r>
            <a:r>
              <a:rPr lang="en-US" altLang="zh-TW" sz="2800" spc="-5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15</a:t>
            </a:r>
            <a:r>
              <a:rPr lang="en-US" altLang="zh-TW" sz="2800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:00~22:00</a:t>
            </a:r>
            <a:r>
              <a:rPr lang="en-US" altLang="zh-TW" sz="2800" spc="5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</a:t>
            </a: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薪資待遇：月薪 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$35000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元 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工作內容：英文教學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徵才條件：國中數學或國中自然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福利：暑假國外員工旅遊 寒假國內員工旅遊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200"/>
              </a:spcAft>
            </a:pP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其他：若符合公佈於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104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條件起薪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43000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以上</a:t>
            </a:r>
          </a:p>
        </p:txBody>
      </p:sp>
    </p:spTree>
    <p:extLst>
      <p:ext uri="{BB962C8B-B14F-4D97-AF65-F5344CB8AC3E}">
        <p14:creationId xmlns:p14="http://schemas.microsoft.com/office/powerpoint/2010/main" val="286446578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9EB62E6-0012-4EFB-B9C4-1658CCEF0FBD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F1A9847-5FA8-41E8-B00F-10A4D6D124F9}"/>
              </a:ext>
            </a:extLst>
          </p:cNvPr>
          <p:cNvSpPr txBox="1"/>
          <p:nvPr/>
        </p:nvSpPr>
        <p:spPr>
          <a:xfrm>
            <a:off x="-28739" y="2790576"/>
            <a:ext cx="121632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資源整合     產學共好</a:t>
            </a:r>
          </a:p>
        </p:txBody>
      </p:sp>
    </p:spTree>
    <p:extLst>
      <p:ext uri="{BB962C8B-B14F-4D97-AF65-F5344CB8AC3E}">
        <p14:creationId xmlns:p14="http://schemas.microsoft.com/office/powerpoint/2010/main" val="106370810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3AC8DEF-79E2-480B-9B92-8CBD57A7B4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40" y="212925"/>
            <a:ext cx="10434320" cy="586726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2396F36-08D2-4B18-9899-353A59781D17}"/>
              </a:ext>
            </a:extLst>
          </p:cNvPr>
          <p:cNvSpPr txBox="1"/>
          <p:nvPr/>
        </p:nvSpPr>
        <p:spPr>
          <a:xfrm>
            <a:off x="0" y="6212265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800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2021</a:t>
            </a:r>
            <a:r>
              <a:rPr lang="zh-TW" altLang="en-US" sz="2800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設立北區官方競賽場地</a:t>
            </a:r>
            <a:endParaRPr lang="zh-TW" altLang="en-US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167992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7BF20F8-8CCA-41D1-9F3B-9A95E59EA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527"/>
            <a:ext cx="12192000" cy="621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5170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DF1D7EF-5427-4B7E-A78B-F966B99071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0"/>
          <a:stretch/>
        </p:blipFill>
        <p:spPr>
          <a:xfrm>
            <a:off x="1145766" y="1567625"/>
            <a:ext cx="4495383" cy="4748012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FB6C5500-3013-456E-B959-C9C98FFEFACD}"/>
              </a:ext>
            </a:extLst>
          </p:cNvPr>
          <p:cNvSpPr txBox="1"/>
          <p:nvPr/>
        </p:nvSpPr>
        <p:spPr>
          <a:xfrm>
            <a:off x="1145766" y="542363"/>
            <a:ext cx="10076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致理科技大學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與</a:t>
            </a:r>
            <a:r>
              <a:rPr lang="zh-TW" altLang="en-US" sz="2800" b="1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台灣校園人工智慧教育協會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簽訂</a:t>
            </a:r>
            <a:r>
              <a:rPr lang="zh-TW" altLang="en-US" sz="2800" b="1" u="sng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就業守護神</a:t>
            </a:r>
            <a:r>
              <a:rPr lang="en-US" altLang="zh-TW" sz="2800" b="1" u="sng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MOU</a:t>
            </a:r>
            <a:endParaRPr lang="zh-TW" altLang="en-US" b="1" u="sng" dirty="0">
              <a:solidFill>
                <a:srgbClr val="2902C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632284E-7BC9-43F3-84BF-9E425E353994}"/>
              </a:ext>
            </a:extLst>
          </p:cNvPr>
          <p:cNvSpPr txBox="1"/>
          <p:nvPr/>
        </p:nvSpPr>
        <p:spPr>
          <a:xfrm>
            <a:off x="5825903" y="2095556"/>
            <a:ext cx="629049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合作意向：</a:t>
            </a:r>
            <a:endParaRPr lang="en-US" altLang="zh-TW" sz="2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spcAft>
                <a:spcPts val="1200"/>
              </a:spcAft>
            </a:pPr>
            <a:endParaRPr lang="en-US" altLang="zh-TW" sz="2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14350" indent="-5143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引薦學生進入</a:t>
            </a:r>
            <a:r>
              <a:rPr lang="en-US" altLang="zh-TW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AI</a:t>
            </a:r>
            <a:r>
              <a:rPr lang="zh-TW" altLang="en-US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教育相關產業</a:t>
            </a: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實習</a:t>
            </a:r>
            <a:endParaRPr lang="en-US" altLang="zh-TW" sz="2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14350" indent="-5143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AI</a:t>
            </a:r>
            <a:r>
              <a:rPr lang="zh-TW" altLang="en-US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老師人才培育</a:t>
            </a:r>
            <a:endParaRPr lang="en-US" altLang="zh-TW" sz="2400" b="1" dirty="0">
              <a:solidFill>
                <a:srgbClr val="2902C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14350" indent="-5143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TW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108</a:t>
            </a: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課綱</a:t>
            </a:r>
            <a:r>
              <a:rPr lang="en-US" altLang="zh-TW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「</a:t>
            </a:r>
            <a:r>
              <a:rPr lang="zh-TW" altLang="en-US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科技領域</a:t>
            </a: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」競賽辦理</a:t>
            </a:r>
            <a:endParaRPr lang="en-US" altLang="zh-TW" sz="2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14350" indent="-5143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AI</a:t>
            </a:r>
            <a:r>
              <a:rPr lang="zh-TW" altLang="en-US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程式課程教材</a:t>
            </a: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編撰合作</a:t>
            </a:r>
            <a:endParaRPr lang="en-US" altLang="zh-TW" sz="2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514350" indent="-5143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協助</a:t>
            </a:r>
            <a:r>
              <a:rPr lang="en-US" altLang="zh-TW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AI</a:t>
            </a:r>
            <a:r>
              <a:rPr lang="zh-TW" altLang="en-US" sz="2400" b="1" dirty="0">
                <a:solidFill>
                  <a:srgbClr val="2902C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四軸飛行器、機器人</a:t>
            </a:r>
            <a:r>
              <a:rPr lang="zh-TW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特色推廣課程、體驗參訪、培訓研習</a:t>
            </a:r>
          </a:p>
        </p:txBody>
      </p:sp>
    </p:spTree>
    <p:extLst>
      <p:ext uri="{BB962C8B-B14F-4D97-AF65-F5344CB8AC3E}">
        <p14:creationId xmlns:p14="http://schemas.microsoft.com/office/powerpoint/2010/main" val="44445547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8B5953BD-B3C1-48F4-8DCF-8EC4DFA228CF}"/>
              </a:ext>
            </a:extLst>
          </p:cNvPr>
          <p:cNvGrpSpPr/>
          <p:nvPr/>
        </p:nvGrpSpPr>
        <p:grpSpPr>
          <a:xfrm>
            <a:off x="782320" y="212925"/>
            <a:ext cx="10800080" cy="6616954"/>
            <a:chOff x="7558481" y="4629150"/>
            <a:chExt cx="2133600" cy="1551425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FE436AD0-2945-4AC6-A935-11C86CB25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2351" y="4629150"/>
              <a:ext cx="1905860" cy="1428750"/>
            </a:xfrm>
            <a:prstGeom prst="rect">
              <a:avLst/>
            </a:prstGeom>
          </p:spPr>
        </p:pic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A263BA1A-7F42-434B-A982-CE1A849BC423}"/>
                </a:ext>
              </a:extLst>
            </p:cNvPr>
            <p:cNvSpPr txBox="1"/>
            <p:nvPr/>
          </p:nvSpPr>
          <p:spPr>
            <a:xfrm>
              <a:off x="7558481" y="6057900"/>
              <a:ext cx="2133600" cy="12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0" lang="zh-TW" altLang="en-US" sz="28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與創意與智慧型機器人研習社簽約</a:t>
              </a:r>
              <a:endParaRPr lang="zh-TW" alt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2921981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F8D828C-4AB8-47F1-8EF7-F6716A5D6135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F64ACCB1-FF00-47D9-B295-91F545D9DDD4}"/>
              </a:ext>
            </a:extLst>
          </p:cNvPr>
          <p:cNvSpPr txBox="1"/>
          <p:nvPr/>
        </p:nvSpPr>
        <p:spPr>
          <a:xfrm>
            <a:off x="616421" y="477520"/>
            <a:ext cx="11575579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z="4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今年</a:t>
            </a:r>
            <a:r>
              <a:rPr lang="en-US" altLang="zh-TW" sz="4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9</a:t>
            </a:r>
            <a:r>
              <a:rPr lang="zh-TW" altLang="en-US" sz="4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月起</a:t>
            </a:r>
            <a:endParaRPr lang="en-US" altLang="zh-TW" sz="4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5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本協會將成立「就業人才培育中心」</a:t>
            </a:r>
            <a:endParaRPr lang="en-US" altLang="zh-TW" sz="5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3000"/>
              </a:spcAft>
            </a:pPr>
            <a:r>
              <a:rPr lang="zh-TW" altLang="en-US" sz="4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陸續開設</a:t>
            </a: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        </a:t>
            </a:r>
            <a:endParaRPr lang="en-US" altLang="zh-TW" sz="44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3000"/>
              </a:spcAft>
            </a:pP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   美語老師育成班          </a:t>
            </a:r>
            <a:r>
              <a:rPr lang="en-US" altLang="zh-TW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小時</a:t>
            </a:r>
            <a:endParaRPr lang="en-US" altLang="zh-TW" sz="44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   </a:t>
            </a:r>
            <a:r>
              <a:rPr lang="en-US" altLang="zh-TW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AI</a:t>
            </a: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老師育成班             </a:t>
            </a:r>
            <a:r>
              <a:rPr lang="en-US" altLang="zh-TW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小時</a:t>
            </a:r>
            <a:endParaRPr lang="en-US" altLang="zh-TW" sz="44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   安親課輔老師育成班   </a:t>
            </a:r>
            <a:r>
              <a:rPr lang="en-US" altLang="zh-TW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12</a:t>
            </a:r>
            <a:r>
              <a:rPr lang="zh-TW" altLang="en-US" sz="44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小時</a:t>
            </a:r>
            <a:endParaRPr lang="en-US" altLang="zh-TW" sz="44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1800"/>
              </a:spcAft>
            </a:pPr>
            <a:endParaRPr lang="zh-TW" altLang="en-US" sz="4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CA6D2A9-267F-42AF-A4E1-7C2259924E5F}"/>
              </a:ext>
            </a:extLst>
          </p:cNvPr>
          <p:cNvSpPr txBox="1"/>
          <p:nvPr/>
        </p:nvSpPr>
        <p:spPr>
          <a:xfrm>
            <a:off x="3116580" y="2436614"/>
            <a:ext cx="1404620" cy="76944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>
              <a:spcAft>
                <a:spcPts val="3000"/>
              </a:spcAft>
            </a:pPr>
            <a:r>
              <a:rPr lang="zh-TW" altLang="en-US" sz="4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免費</a:t>
            </a:r>
            <a:endParaRPr lang="en-US" altLang="zh-TW" sz="4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100524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F035F49-03AB-4C4D-9988-52AA9A4BFABE}"/>
              </a:ext>
            </a:extLst>
          </p:cNvPr>
          <p:cNvSpPr/>
          <p:nvPr/>
        </p:nvSpPr>
        <p:spPr>
          <a:xfrm>
            <a:off x="-28739" y="0"/>
            <a:ext cx="12192000" cy="685799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240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BD4DE14-6C88-4069-84A0-62A293369E8A}"/>
              </a:ext>
            </a:extLst>
          </p:cNvPr>
          <p:cNvSpPr txBox="1"/>
          <p:nvPr/>
        </p:nvSpPr>
        <p:spPr>
          <a:xfrm>
            <a:off x="1026160" y="1022530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媒合企業</a:t>
            </a:r>
            <a:endParaRPr lang="en-US" altLang="zh-TW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74F6469-CC77-4DC9-AA07-47FA5062ECB5}"/>
              </a:ext>
            </a:extLst>
          </p:cNvPr>
          <p:cNvSpPr txBox="1"/>
          <p:nvPr/>
        </p:nvSpPr>
        <p:spPr>
          <a:xfrm>
            <a:off x="1727855" y="2126762"/>
            <a:ext cx="992632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育德菁英文理補習班                 </a:t>
            </a:r>
            <a:r>
              <a:rPr lang="en-US" altLang="zh-TW" sz="4000" b="1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  <a:r>
              <a:rPr lang="zh-TW" altLang="en-US" sz="4000" b="1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個職缺</a:t>
            </a:r>
            <a:endParaRPr lang="en-US" altLang="zh-TW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維尼小熊文理短期補習班          </a:t>
            </a:r>
            <a:r>
              <a:rPr lang="en-US" altLang="zh-TW" sz="4000" b="1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</a:t>
            </a:r>
            <a:r>
              <a:rPr lang="zh-TW" altLang="en-US" sz="4000" b="1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個職缺</a:t>
            </a:r>
            <a:endParaRPr lang="en-US" altLang="zh-TW" sz="4000" b="1" dirty="0">
              <a:solidFill>
                <a:schemeClr val="bg1">
                  <a:lumMod val="9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環宇蒙特梭利短期文理補習班   </a:t>
            </a:r>
            <a:r>
              <a:rPr lang="en-US" altLang="zh-TW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zh-TW" altLang="en-US" sz="4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個職缺</a:t>
            </a:r>
            <a:endParaRPr lang="en-US" altLang="zh-TW" sz="40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spcAft>
                <a:spcPts val="3000"/>
              </a:spcAft>
            </a:pPr>
            <a:r>
              <a:rPr lang="zh-TW" altLang="en-US" sz="4000" b="1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學悟處教育科技有限公司        </a:t>
            </a:r>
            <a:r>
              <a:rPr lang="en-US" altLang="zh-TW" sz="4000" b="1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</a:t>
            </a:r>
            <a:r>
              <a:rPr lang="zh-TW" altLang="en-US" sz="4000" b="1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個職缺</a:t>
            </a:r>
            <a:endParaRPr lang="zh-TW" altLang="en-US" sz="4000" b="1" dirty="0">
              <a:solidFill>
                <a:srgbClr val="FFFF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5962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1985</Words>
  <Application>Microsoft Office PowerPoint</Application>
  <PresentationFormat>寬螢幕</PresentationFormat>
  <Paragraphs>243</Paragraphs>
  <Slides>38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7" baseType="lpstr">
      <vt:lpstr>Microsoft YaHei</vt:lpstr>
      <vt:lpstr>Microsoft YaHei</vt:lpstr>
      <vt:lpstr>Microsoft YaHei UI</vt:lpstr>
      <vt:lpstr>微軟正黑體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忠仁 楊</dc:creator>
  <cp:lastModifiedBy>忠仁 楊</cp:lastModifiedBy>
  <cp:revision>46</cp:revision>
  <dcterms:created xsi:type="dcterms:W3CDTF">2022-03-21T12:13:33Z</dcterms:created>
  <dcterms:modified xsi:type="dcterms:W3CDTF">2022-03-23T06:44:46Z</dcterms:modified>
</cp:coreProperties>
</file>